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layfair Displ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layfairDisplay-italic.fntdata"/><Relationship Id="rId10" Type="http://schemas.openxmlformats.org/officeDocument/2006/relationships/slide" Target="slides/slide5.xml"/><Relationship Id="rId32" Type="http://schemas.openxmlformats.org/officeDocument/2006/relationships/font" Target="fonts/PlayfairDisplay-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PlayfairDisplay-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6da574a7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6da574a7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6da574a7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6da574a7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6da574a7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6da574a7f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We cannot provide a nutrition analysis report because our menu does not have the variety needed to provide 3 meals a day nor are we open for this amount of time. We assume that our customers will be drinking our smoothies as a post-breakfast or post-lunch snack, and not as a meal. Our menu items are a good addition to an already balanced diet containing plenty of healthy fat and protein sources.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Our smoothies have no added sugar, but are high in carbohydrates by nature, making them a great pre or post workout snack rather than a whole meal. Overall, each of the smoothie’s calories range between 300-500 kcals per serving.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They all contain high values of fruit which bring in healthy amounts of antioxidants to the diet and at least 1 serving of fruit per smoothie. The protein in each smoothie is no more than 25 grams, which is the recommended amount of protein a person should have per sitting.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6da574a7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6da574a7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use when we become more acclimated to the </a:t>
            </a:r>
            <a:r>
              <a:rPr lang="en"/>
              <a:t>business</a:t>
            </a:r>
            <a:r>
              <a:rPr lang="en"/>
              <a:t> and start doing </a:t>
            </a:r>
            <a:r>
              <a:rPr lang="en"/>
              <a:t>charity</a:t>
            </a:r>
            <a:r>
              <a:rPr lang="en"/>
              <a:t> 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6da574a7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6da574a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 food truck will be 13 ft L x 7 ft W x 7 ft H and will be pulled by the already owned truck that will hold excess equipment such as chairs, tables, and overflow ingredients. This will allow full mobility of the truck such as where we park the truck for the day.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 truck a pale pink with our logo covering the entire front of the truck. This will be in magenta, cursive font. On the right side of the window, the menu and pricing will be placed listing options of smoothies and potential ingredients for their custom smoothie. We will also have a menu taped to the shelf that reaches out of the unit.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Inside the truck, there will be a work counter used for cutting and preparing the ingredients. Below the workstation will be shelves holding cups, straws, and utensils. On the station, there will be two industrial Blendtec blenders with 20 inches of space per unit then one blendtec JRE-612 rapid rinse cleaning system next to them, again having 20 inches of space per unit. Along that same wall, there will be a large, two compartment sink including two 18 inch drain boards on both sides and two 8’’ faucets.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Above the sink will be soap and sanitation fluid dispensers along with wet wipes to wipe surfaces down throughout the operation day.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a storage unit holding excess non-perishable ingredients that need not to be refrigerated, utensils, cups, straws, napkins, and cleaning materials including extra sanitation soap, mopping fluid, counter cleaner, sponges, mops, reusable towels, etcetera.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 service station where orders will be taken is to the left of to the storage unit and customers will receive their order in the window directly next to that. In addition to this window, there will be a door on the left 7ft wall, which will remain unlocked at all times with the option to stay open to prevent overheating of the truck.</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 far left of the truck will have an industrial refrigerator and chest freezer holding all of the ingredients that must be held in cold temperatures such as frozen or fresh fruit.</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Outside of the truck on the side of the right 7ft door will be the 30-gallon, plastic potable water system. which will be filled via hose from a nearby water source and cleaned with a water filter. Being at a farmers market, this will be provided by the location and city. There will be a water pump and water heater directly below the sink. The wastewater/grey water system will be 45 gallons (50% more of the potable water volume required in grey water tanks per California code) which will be emptied into a sewer drain found near our location and has been verified for use. This will be checked at noon and empties at the end of the day.</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Our design will be set up this way to allow full mobility for our workers, as the prep crew can have their own location on the back side of the truck and servers on the front; they will have everything they need in their area to do their job in an effective and efficient manner to give our customers a speedy yet pleasant experience.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There will be just about 30 inches of aisle space in between the workspaces and about 53 inches in between the workspace and the window. to help prevent workers from bumping into each other and increasing space. It is also important to note that all the work stations, shelves, and appliances will be made of stainless steel to allow ease of cleaning and durability.</a:t>
            </a:r>
            <a:endParaRPr sz="12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6da574a7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6da574a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6da574a7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6da574a7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 truck itself will be certified and inspected by the department of housing and community development as well to allow use in the city of Los Angeles</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We will be located within 200 feet of an approved available toilet and handwashing facility that has been approved by the enforcement agency for the use of our customers and workers.</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EPA: </a:t>
            </a:r>
            <a:r>
              <a:rPr lang="en" sz="1200">
                <a:latin typeface="Times New Roman"/>
                <a:ea typeface="Times New Roman"/>
                <a:cs typeface="Times New Roman"/>
                <a:sym typeface="Times New Roman"/>
              </a:rPr>
              <a:t>We will be using all organic and trusted brands for our ingredients to ensure no cross contamination of potential allergens and harmful pesticides. We desire the best for our customers and will always do our research and ask questions about where the product was sourced plus how it was made</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FALCPA: </a:t>
            </a:r>
            <a:r>
              <a:rPr lang="en" sz="1200">
                <a:highlight>
                  <a:srgbClr val="FFFFFF"/>
                </a:highlight>
                <a:latin typeface="Times New Roman"/>
                <a:ea typeface="Times New Roman"/>
                <a:cs typeface="Times New Roman"/>
                <a:sym typeface="Times New Roman"/>
              </a:rPr>
              <a:t>Food Allergen Labeling and Consumer Protection Act:</a:t>
            </a:r>
            <a:endParaRPr sz="1200">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cross contact can and should not occur through all hours of operation.</a:t>
            </a:r>
            <a:r>
              <a:rPr lang="en" sz="1200">
                <a:solidFill>
                  <a:srgbClr val="333333"/>
                </a:solidFill>
                <a:highlight>
                  <a:srgbClr val="FFFFFF"/>
                </a:highlight>
                <a:latin typeface="Times New Roman"/>
                <a:ea typeface="Times New Roman"/>
                <a:cs typeface="Times New Roman"/>
                <a:sym typeface="Times New Roman"/>
              </a:rPr>
              <a:t> </a:t>
            </a:r>
            <a:r>
              <a:rPr lang="en" sz="1200">
                <a:latin typeface="Times New Roman"/>
                <a:ea typeface="Times New Roman"/>
                <a:cs typeface="Times New Roman"/>
                <a:sym typeface="Times New Roman"/>
              </a:rPr>
              <a:t>Our equipment, and ingredients, have been inspected thoroughly to be sure that there has been zero contact with allergens through production and development of such. To clean our blenders, we will acquire the Blendtec JRE-612, a rapid-clean cleaning system that deep cleans the Blendtec blender thoroughly after use, especially when coconut milk was used as an ingredient. This will be used to ensure that no trace contents of coconut residue will be passed over to the next customer. </a:t>
            </a:r>
            <a:endParaRPr sz="12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Servsafe: each employee will be certified within 30 days of hire</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Meal break: every employee will </a:t>
            </a:r>
            <a:r>
              <a:rPr lang="en" sz="1200">
                <a:latin typeface="Times New Roman"/>
                <a:ea typeface="Times New Roman"/>
                <a:cs typeface="Times New Roman"/>
                <a:sym typeface="Times New Roman"/>
              </a:rPr>
              <a:t>receive</a:t>
            </a:r>
            <a:r>
              <a:rPr lang="en" sz="1200">
                <a:latin typeface="Times New Roman"/>
                <a:ea typeface="Times New Roman"/>
                <a:cs typeface="Times New Roman"/>
                <a:sym typeface="Times New Roman"/>
              </a:rPr>
              <a:t> a 30 minute break around lunch time provided by that on-duty manager</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6da574a7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6da574a7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 since we are seasonal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6da574a7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6da574a7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200">
                <a:latin typeface="Times New Roman"/>
                <a:ea typeface="Times New Roman"/>
                <a:cs typeface="Times New Roman"/>
                <a:sym typeface="Times New Roman"/>
              </a:rPr>
              <a:t>LEED quality is just as important to us as our product. While aim to provide top of the line products to consumers, our morals push us to do so for the environment as well. </a:t>
            </a:r>
            <a:endParaRPr sz="12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latin typeface="Times New Roman"/>
                <a:ea typeface="Times New Roman"/>
                <a:cs typeface="Times New Roman"/>
                <a:sym typeface="Times New Roman"/>
              </a:rPr>
              <a:t>Biodiesel fuel is </a:t>
            </a:r>
            <a:r>
              <a:rPr lang="en" sz="1200">
                <a:highlight>
                  <a:srgbClr val="FFFFFF"/>
                </a:highlight>
                <a:latin typeface="Times New Roman"/>
                <a:ea typeface="Times New Roman"/>
                <a:cs typeface="Times New Roman"/>
                <a:sym typeface="Times New Roman"/>
              </a:rPr>
              <a:t>developed from vegetable oils, animal fats, or recycled restaurant grease for use in diesel vehicles or any equipment that operates on diesel fuel. The form of which we will use is B20, which ranges from 6% to 20% biodiesel blended with petroleum diesel. The benefits of using this are as follows: increasing mileage on the vehicle, a positive energy balance, reduced nitrogen oxide emissions to nearly zero, it is safe to store due to a high flash point, and it improves engine operation. </a:t>
            </a:r>
            <a:endParaRPr sz="1200">
              <a:highlight>
                <a:srgbClr val="FFFFFF"/>
              </a:highlight>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To further out LEED qualities, we will be using biodegradable bowls, cups, straws, and spoons from Green Paper Products. These items are petroleum free, certified compostable, have a high temperature resistance, and are non-toxic and non-porous. All of these qualities drew our attention because they keep our environment and customers best interests in mind. With these qualities, we will be gold level LEED.</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6da574a7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6da574a7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6da574a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6da574a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6da574a7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6da574a7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6da574a7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6da574a7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Individuals who apply on our website for this seasonal job lasting from May to September will be be called for an in-person interview.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This interview will ask basic questions to guide a conversation to see if they are able to engage customers in the way we desire. We will be looking for personable, dependable, organized, efficient, and good problem solving characteristics in the individual, people who value the concern for food allergen protection and awareness, those who value sustainability, and those who see our values as unique and worthwhile.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For managers, a degree in a business related field is preferred although we will highly consider those who have a background in nutrition or public health related field. They must have at least 1-2 years of experience in the business field, being through an internship or a position allocating them a salary. Moreover, we will accept entry-level managers. Their salary will be based on an hourly wage of $20.00/hour and work one hour before open and one hour before closing.</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Managers must have an elite understanding of marketing technique, be able to problem solve efficiently, one who is passionate about their job, and must be able to mediate employee complications throughout the work day. They must be able to communicate effectively, schedule employees based on their availability, and be able to stay up to date of food expiration and stock, grey water emptying and cleaning schedules.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For all of these individuals, they must be able to go through a ServSafe certification and obtain a Food Handlers card within 30 days of hire, which we will provide for them.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6da574a7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6da574a7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Training for general employees will occur, once they have obtained proper certifications, over one working day (4 hours) and will be paid their hourly wage for their time.</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Training will include new hire orientation discussing our values as a company, where we started, why we started, and what we hope to see of our company in one year. </a:t>
            </a:r>
            <a:endParaRPr sz="1200">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This will help immerse them into the small business community and hopefully make them feel like family to us as their hard work and dedication is beyond appreciated.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They will receive a tour of the truck and be given an overview on how cleanliness is of out highest standards.</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They will be taught how to make each smoothie efficiently, how to clean equipment, where each ingredient is located, how to use our ordering system, and what to do when we are out of an ingredient.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When completed, they must be able to make a smoothie in front of us in a timely manner and show proper food handling and cleanliness techniques.</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6da574a7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6da574a7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6da574a7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6da574a7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highlight>
                  <a:srgbClr val="FFFFFF"/>
                </a:highlight>
                <a:latin typeface="Lato"/>
                <a:ea typeface="Lato"/>
                <a:cs typeface="Lato"/>
                <a:sym typeface="Lato"/>
              </a:rPr>
              <a:t>This requires employees to be wearing gloves at all times and change them as frequently as possible, especially when a patron notes an allergy to coconut or another ingredient on our menu. </a:t>
            </a:r>
            <a:endParaRPr sz="1800">
              <a:solidFill>
                <a:schemeClr val="dk2"/>
              </a:solidFill>
              <a:highlight>
                <a:srgbClr val="FFFFFF"/>
              </a:highlight>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6da574a7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6da574a7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We plan to pass out punch cards as incentive to be a return customer. We will be using social media such as Facebook, Twitter, and Instagram to promote ourselves and any deals we are having.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We can also use social media to share our location, times we will be open, promotions, and host monthly giveaways.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We hope to spread our name around by word of mouth and will be open every week at the original farmer’s market where we expect to interact with numerous interested customers whom either have a food allergy and would like to be apart of the fun or would just like to try our brand.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To bring customers to our window while we are starting up, we will have free samples available to try.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6da574a7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6da574a7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200">
                <a:latin typeface="Times New Roman"/>
                <a:ea typeface="Times New Roman"/>
                <a:cs typeface="Times New Roman"/>
                <a:sym typeface="Times New Roman"/>
              </a:rPr>
              <a:t>Through the market research, we learned how many directions food truck vendors go with their company. Many go out on their own to start their project with very little funding, taking a great deal of time out of their schedules. Most have quit their 9-5 jobs to begin their entrepreneur lifestyle. Once they have a plan in action they really do run with what they have, being that they try their best to get their idea out into the world as fast as they can while still sticking to government and state regulations and satisfying their customers. </a:t>
            </a:r>
            <a:endParaRPr sz="12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latin typeface="Times New Roman"/>
                <a:ea typeface="Times New Roman"/>
                <a:cs typeface="Times New Roman"/>
                <a:sym typeface="Times New Roman"/>
              </a:rPr>
              <a:t>Almost all had some sort of LEED in their truck’s design. This was typically done by using biodiesel fuel which we planned to use in the truck that pulls the trailer. Also, we will be using biodegradable utensils and cups or bowls like many of the trucks used. Once our business grows, we hope to take part in charity work such as putting on fundraisers for schools across LA or participating in food truck fairs at a charity walk. </a:t>
            </a:r>
            <a:endParaRPr sz="12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200">
                <a:latin typeface="Times New Roman"/>
                <a:ea typeface="Times New Roman"/>
                <a:cs typeface="Times New Roman"/>
                <a:sym typeface="Times New Roman"/>
              </a:rPr>
              <a:t>As we were looking at all the food trucks, we noticed how intricate all the designs were. This was to catch the eye of potential customers and to make them have interest in what we are all about. This will help grow our clientele in addition to the advertisements we plan on doing. A good portion of the trucks stressed how important advertising in the form of social media is due to the variable locations they will be in. While we plan on initially staying stationary at The Original Farmers Market in LA, we will still being using social media to gain a following of the truck to help our future loyal customers learn about where we will be next, what events we are doing, and about our new menu items.</a:t>
            </a:r>
            <a:endParaRPr sz="12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8f6d50d4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8f6d50d4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rPr lang="en" u="sng"/>
              <a:t>Procedures</a:t>
            </a:r>
            <a:endParaRPr u="sng"/>
          </a:p>
          <a:p>
            <a:pPr indent="-298450" lvl="0" marL="457200" rtl="0" algn="l">
              <a:lnSpc>
                <a:spcPct val="115000"/>
              </a:lnSpc>
              <a:spcBef>
                <a:spcPts val="0"/>
              </a:spcBef>
              <a:spcAft>
                <a:spcPts val="0"/>
              </a:spcAft>
              <a:buSzPts val="1100"/>
              <a:buAutoNum type="arabicPeriod"/>
            </a:pPr>
            <a:r>
              <a:rPr lang="en"/>
              <a:t>Describe the food and its distribution</a:t>
            </a:r>
            <a:endParaRPr/>
          </a:p>
          <a:p>
            <a:pPr indent="-298450" lvl="1" marL="914400" rtl="0" algn="l">
              <a:lnSpc>
                <a:spcPct val="115000"/>
              </a:lnSpc>
              <a:spcBef>
                <a:spcPts val="0"/>
              </a:spcBef>
              <a:spcAft>
                <a:spcPts val="0"/>
              </a:spcAft>
              <a:buSzPts val="1100"/>
              <a:buAutoNum type="alphaLcPeriod"/>
            </a:pPr>
            <a:r>
              <a:rPr lang="en"/>
              <a:t>The food has will be served cold and stored at the appropriate temperature. There will be a thermometer that is checked each shift to ensure the refrigerator is at the proper temperature. The food will be distributed through the trucks service window. Customers can line up, order their food, pay and receive their order from the window of the truck. Any necessary utensils will be given to the customer from the service worker when they are given their order. </a:t>
            </a:r>
            <a:endParaRPr/>
          </a:p>
          <a:p>
            <a:pPr indent="-298450" lvl="0" marL="457200" rtl="0" algn="l">
              <a:lnSpc>
                <a:spcPct val="115000"/>
              </a:lnSpc>
              <a:spcBef>
                <a:spcPts val="0"/>
              </a:spcBef>
              <a:spcAft>
                <a:spcPts val="0"/>
              </a:spcAft>
              <a:buSzPts val="1100"/>
              <a:buAutoNum type="arabicPeriod"/>
            </a:pPr>
            <a:r>
              <a:rPr lang="en"/>
              <a:t>Intended use and customers of the food</a:t>
            </a:r>
            <a:endParaRPr/>
          </a:p>
          <a:p>
            <a:pPr indent="-298450" lvl="1" marL="914400" rtl="0" algn="l">
              <a:lnSpc>
                <a:spcPct val="115000"/>
              </a:lnSpc>
              <a:spcBef>
                <a:spcPts val="0"/>
              </a:spcBef>
              <a:spcAft>
                <a:spcPts val="0"/>
              </a:spcAft>
              <a:buSzPts val="1100"/>
              <a:buAutoNum type="alphaLcPeriod"/>
            </a:pPr>
            <a:r>
              <a:rPr lang="en"/>
              <a:t>The food will be served to customers passing by the farmers market or whatever location we are stopped. It will be portable so they are free to eat it wherever they wish.</a:t>
            </a:r>
            <a:endParaRPr/>
          </a:p>
          <a:p>
            <a:pPr indent="-298450" lvl="0" marL="457200" rtl="0" algn="l">
              <a:lnSpc>
                <a:spcPct val="115000"/>
              </a:lnSpc>
              <a:spcBef>
                <a:spcPts val="0"/>
              </a:spcBef>
              <a:spcAft>
                <a:spcPts val="0"/>
              </a:spcAft>
              <a:buSzPts val="1100"/>
              <a:buAutoNum type="arabicPeriod"/>
            </a:pPr>
            <a:r>
              <a:rPr lang="en"/>
              <a:t>Flow Diagram of the Process</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u="sng"/>
              <a:t>Principles</a:t>
            </a:r>
            <a:endParaRPr u="sng"/>
          </a:p>
          <a:p>
            <a:pPr indent="0" lvl="0" marL="0" rtl="0" algn="l">
              <a:lnSpc>
                <a:spcPct val="115000"/>
              </a:lnSpc>
              <a:spcBef>
                <a:spcPts val="0"/>
              </a:spcBef>
              <a:spcAft>
                <a:spcPts val="0"/>
              </a:spcAft>
              <a:buNone/>
            </a:pPr>
            <a:r>
              <a:rPr lang="en">
                <a:highlight>
                  <a:srgbClr val="FFFF00"/>
                </a:highlight>
              </a:rPr>
              <a:t>1. Conduct hazard analysis </a:t>
            </a:r>
            <a:endParaRPr>
              <a:highlight>
                <a:srgbClr val="FFFF00"/>
              </a:highlight>
            </a:endParaRPr>
          </a:p>
          <a:p>
            <a:pPr indent="457200" lvl="0" marL="0" rtl="0" algn="l">
              <a:lnSpc>
                <a:spcPct val="115000"/>
              </a:lnSpc>
              <a:spcBef>
                <a:spcPts val="0"/>
              </a:spcBef>
              <a:spcAft>
                <a:spcPts val="0"/>
              </a:spcAft>
              <a:buNone/>
            </a:pPr>
            <a:r>
              <a:rPr lang="en">
                <a:highlight>
                  <a:srgbClr val="FFFF00"/>
                </a:highlight>
              </a:rPr>
              <a:t>a. Does the food have any ingredients with microbiological hazards? </a:t>
            </a:r>
            <a:endParaRPr>
              <a:highlight>
                <a:srgbClr val="FFFF00"/>
              </a:highlight>
            </a:endParaRPr>
          </a:p>
          <a:p>
            <a:pPr indent="0" lvl="0" marL="457200" rtl="0" algn="l">
              <a:lnSpc>
                <a:spcPct val="115000"/>
              </a:lnSpc>
              <a:spcBef>
                <a:spcPts val="0"/>
              </a:spcBef>
              <a:spcAft>
                <a:spcPts val="0"/>
              </a:spcAft>
              <a:buNone/>
            </a:pPr>
            <a:r>
              <a:rPr lang="en">
                <a:highlight>
                  <a:srgbClr val="FFFF00"/>
                </a:highlight>
              </a:rPr>
              <a:t>b. Are there any chemical or physical hazards such as mislocation of cleaning equipment? </a:t>
            </a:r>
            <a:endParaRPr>
              <a:highlight>
                <a:srgbClr val="FFFF00"/>
              </a:highlight>
            </a:endParaRPr>
          </a:p>
          <a:p>
            <a:pPr indent="457200" lvl="0" marL="0" rtl="0" algn="l">
              <a:lnSpc>
                <a:spcPct val="115000"/>
              </a:lnSpc>
              <a:spcBef>
                <a:spcPts val="0"/>
              </a:spcBef>
              <a:spcAft>
                <a:spcPts val="0"/>
              </a:spcAft>
              <a:buNone/>
            </a:pPr>
            <a:r>
              <a:rPr lang="en">
                <a:highlight>
                  <a:srgbClr val="FFFF00"/>
                </a:highlight>
              </a:rPr>
              <a:t>c. Does potable water need to be used and where will the water come from? </a:t>
            </a:r>
            <a:endParaRPr>
              <a:highlight>
                <a:srgbClr val="FFFF00"/>
              </a:highlight>
            </a:endParaRPr>
          </a:p>
          <a:p>
            <a:pPr indent="457200" lvl="0" marL="0" rtl="0" algn="l">
              <a:lnSpc>
                <a:spcPct val="115000"/>
              </a:lnSpc>
              <a:spcBef>
                <a:spcPts val="0"/>
              </a:spcBef>
              <a:spcAft>
                <a:spcPts val="0"/>
              </a:spcAft>
              <a:buNone/>
            </a:pPr>
            <a:r>
              <a:rPr lang="en">
                <a:highlight>
                  <a:srgbClr val="FFFF00"/>
                </a:highlight>
              </a:rPr>
              <a:t>d. What hazards may arise if  there is any cross-contamination? </a:t>
            </a:r>
            <a:endParaRPr>
              <a:highlight>
                <a:srgbClr val="FFFF00"/>
              </a:highlight>
            </a:endParaRPr>
          </a:p>
          <a:p>
            <a:pPr indent="457200" lvl="0" marL="0" rtl="0" algn="l">
              <a:lnSpc>
                <a:spcPct val="115000"/>
              </a:lnSpc>
              <a:spcBef>
                <a:spcPts val="0"/>
              </a:spcBef>
              <a:spcAft>
                <a:spcPts val="0"/>
              </a:spcAft>
              <a:buNone/>
            </a:pPr>
            <a:r>
              <a:rPr lang="en">
                <a:highlight>
                  <a:srgbClr val="FFFF00"/>
                </a:highlight>
              </a:rPr>
              <a:t>e. Does the food allow for the survival or multiplication of pathogens in storage?</a:t>
            </a:r>
            <a:endParaRPr>
              <a:highlight>
                <a:srgbClr val="FFFF00"/>
              </a:highlight>
            </a:endParaRPr>
          </a:p>
          <a:p>
            <a:pPr indent="457200" lvl="0" marL="0" rtl="0" algn="l">
              <a:lnSpc>
                <a:spcPct val="115000"/>
              </a:lnSpc>
              <a:spcBef>
                <a:spcPts val="0"/>
              </a:spcBef>
              <a:spcAft>
                <a:spcPts val="0"/>
              </a:spcAft>
              <a:buNone/>
            </a:pPr>
            <a:r>
              <a:rPr lang="en">
                <a:highlight>
                  <a:srgbClr val="FFFF00"/>
                </a:highlight>
              </a:rPr>
              <a:t>f. Are thermometers being used to ensure consumer safety?</a:t>
            </a:r>
            <a:endParaRPr>
              <a:highlight>
                <a:srgbClr val="FFFF00"/>
              </a:highlight>
            </a:endParaRPr>
          </a:p>
          <a:p>
            <a:pPr indent="457200" lvl="0" marL="0" rtl="0" algn="l">
              <a:lnSpc>
                <a:spcPct val="115000"/>
              </a:lnSpc>
              <a:spcBef>
                <a:spcPts val="0"/>
              </a:spcBef>
              <a:spcAft>
                <a:spcPts val="0"/>
              </a:spcAft>
              <a:buNone/>
            </a:pPr>
            <a:r>
              <a:rPr lang="en">
                <a:highlight>
                  <a:srgbClr val="FFFF00"/>
                </a:highlight>
              </a:rPr>
              <a:t>g. Will there be any misconduct in how the food is obtained?</a:t>
            </a:r>
            <a:endParaRPr>
              <a:highlight>
                <a:srgbClr val="FFFF00"/>
              </a:highlight>
            </a:endParaRPr>
          </a:p>
          <a:p>
            <a:pPr indent="457200" lvl="0" marL="0" rtl="0" algn="l">
              <a:lnSpc>
                <a:spcPct val="115000"/>
              </a:lnSpc>
              <a:spcBef>
                <a:spcPts val="0"/>
              </a:spcBef>
              <a:spcAft>
                <a:spcPts val="0"/>
              </a:spcAft>
              <a:buNone/>
            </a:pPr>
            <a:r>
              <a:t/>
            </a:r>
            <a:endParaRPr>
              <a:highlight>
                <a:srgbClr val="FFFF00"/>
              </a:highlight>
            </a:endParaRPr>
          </a:p>
          <a:p>
            <a:pPr indent="0" lvl="0" marL="0" rtl="0" algn="l">
              <a:lnSpc>
                <a:spcPct val="115000"/>
              </a:lnSpc>
              <a:spcBef>
                <a:spcPts val="0"/>
              </a:spcBef>
              <a:spcAft>
                <a:spcPts val="0"/>
              </a:spcAft>
              <a:buNone/>
            </a:pPr>
            <a:r>
              <a:rPr lang="en"/>
              <a:t>2. Determine Critical Control Points</a:t>
            </a:r>
            <a:endParaRPr/>
          </a:p>
          <a:p>
            <a:pPr indent="0" lvl="0" marL="457200" rtl="0" algn="l">
              <a:lnSpc>
                <a:spcPct val="115000"/>
              </a:lnSpc>
              <a:spcBef>
                <a:spcPts val="0"/>
              </a:spcBef>
              <a:spcAft>
                <a:spcPts val="0"/>
              </a:spcAft>
              <a:buNone/>
            </a:pPr>
            <a:r>
              <a:rPr lang="en"/>
              <a:t>To prevent bacterial growth the fruit and milk, they will be stored at 32 degrees fahrenheit using a calibrated thermometer in the freezer and refrigerator.</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3. Establish Critical Limits</a:t>
            </a:r>
            <a:endParaRPr/>
          </a:p>
          <a:p>
            <a:pPr indent="0" lvl="0" marL="0" rtl="0" algn="l">
              <a:lnSpc>
                <a:spcPct val="115000"/>
              </a:lnSpc>
              <a:spcBef>
                <a:spcPts val="0"/>
              </a:spcBef>
              <a:spcAft>
                <a:spcPts val="0"/>
              </a:spcAft>
              <a:buNone/>
            </a:pPr>
            <a:r>
              <a:rPr lang="en"/>
              <a:t>	The fruit will be stored at a low humidity and will not be served past its expiration date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4. Establish monitoring procedures </a:t>
            </a:r>
            <a:endParaRPr/>
          </a:p>
          <a:p>
            <a:pPr indent="0" lvl="0" marL="457200" rtl="0" algn="l">
              <a:lnSpc>
                <a:spcPct val="115000"/>
              </a:lnSpc>
              <a:spcBef>
                <a:spcPts val="0"/>
              </a:spcBef>
              <a:spcAft>
                <a:spcPts val="0"/>
              </a:spcAft>
              <a:buNone/>
            </a:pPr>
            <a:r>
              <a:rPr lang="en"/>
              <a:t>Every type of fruit will be tested at the beginning of each shift by the employees to make sure it is being stored at the proper temperature. It will then be recorded on the food temperature chart.</a:t>
            </a:r>
            <a:endParaRPr/>
          </a:p>
          <a:p>
            <a:pPr indent="0" lvl="0" marL="0" rtl="0" algn="l">
              <a:lnSpc>
                <a:spcPct val="115000"/>
              </a:lnSpc>
              <a:spcBef>
                <a:spcPts val="0"/>
              </a:spcBef>
              <a:spcAft>
                <a:spcPts val="0"/>
              </a:spcAft>
              <a:buNone/>
            </a:pPr>
            <a:r>
              <a:rPr lang="en"/>
              <a:t>5. Establish Corrective Actions</a:t>
            </a:r>
            <a:endParaRPr/>
          </a:p>
          <a:p>
            <a:pPr indent="0" lvl="0" marL="457200" rtl="0" algn="l">
              <a:lnSpc>
                <a:spcPct val="115000"/>
              </a:lnSpc>
              <a:spcBef>
                <a:spcPts val="0"/>
              </a:spcBef>
              <a:spcAft>
                <a:spcPts val="0"/>
              </a:spcAft>
              <a:buNone/>
            </a:pPr>
            <a:r>
              <a:rPr lang="en"/>
              <a:t>If the refrigerator temperature is not at the ideal level, then the temperature will be adjusted. If it has been an extended period of time since the temperature was last checked, then the fruit will be discarded. Every time the temperature is taken, it will be recorded on the food temperature chart until the safe temperature is met. </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 6. Establish verification procedures</a:t>
            </a:r>
            <a:endParaRPr/>
          </a:p>
          <a:p>
            <a:pPr indent="0" lvl="0" marL="457200" rtl="0" algn="l">
              <a:lnSpc>
                <a:spcPct val="115000"/>
              </a:lnSpc>
              <a:spcBef>
                <a:spcPts val="0"/>
              </a:spcBef>
              <a:spcAft>
                <a:spcPts val="0"/>
              </a:spcAft>
              <a:buNone/>
            </a:pPr>
            <a:r>
              <a:rPr lang="en"/>
              <a:t>At the beginning of each season, the managers and employees will be taught the procedure as part of training. The manager will will review the HACCP and verify that it is functioning properly. At the end of every week, they will check the food temperature sheets to make sure that all food is being served at the proper temperature.</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7. Establish record-keeping and documentation procedures</a:t>
            </a:r>
            <a:endParaRPr/>
          </a:p>
          <a:p>
            <a:pPr indent="0" lvl="0" marL="457200" rtl="0" algn="l">
              <a:lnSpc>
                <a:spcPct val="115000"/>
              </a:lnSpc>
              <a:spcBef>
                <a:spcPts val="0"/>
              </a:spcBef>
              <a:spcAft>
                <a:spcPts val="0"/>
              </a:spcAft>
              <a:buNone/>
            </a:pPr>
            <a:r>
              <a:rPr lang="en"/>
              <a:t>The HACCP plan will be posted on the wall of the van so that any employee can review it if needed. It will say what temperature the refrigerator should be as well as how to calibrate and use a thermometer. In the truck we will keep a binder of the food temperature sheet for the week to be stored. At the end of the month, the owners will review each weeks temperature sheet and place the papers in a yearly binder, separated by months.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8f6d50d4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8f6d50d4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8f6d50d4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8f6d50d4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8f6d50d4e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8f6d50d4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8f6d50d4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8f6d50d4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6da574a7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6da574a7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drive.google.com/file/d/1s22QTIWgFE-7bDcLZK1xIrABczK5i3ib/view" TargetMode="Externa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Free &amp; Smooth smoothie truck</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Jessica Brown &amp; Grace Cucco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 pricing method</a:t>
            </a:r>
            <a:endParaRPr/>
          </a:p>
        </p:txBody>
      </p:sp>
      <p:sp>
        <p:nvSpPr>
          <p:cNvPr id="116" name="Google Shape;116;p22"/>
          <p:cNvSpPr txBox="1"/>
          <p:nvPr>
            <p:ph idx="1" type="body"/>
          </p:nvPr>
        </p:nvSpPr>
        <p:spPr>
          <a:xfrm>
            <a:off x="311700" y="1142650"/>
            <a:ext cx="3553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Used ⅓ of the raw food cost to cover labor, ⅓ for materials, and ⅓ + remainder for profit</a:t>
            </a:r>
            <a:endParaRPr/>
          </a:p>
        </p:txBody>
      </p:sp>
      <p:pic>
        <p:nvPicPr>
          <p:cNvPr id="117" name="Google Shape;117;p22"/>
          <p:cNvPicPr preferRelativeResize="0"/>
          <p:nvPr/>
        </p:nvPicPr>
        <p:blipFill>
          <a:blip r:embed="rId3">
            <a:alphaModFix/>
          </a:blip>
          <a:stretch>
            <a:fillRect/>
          </a:stretch>
        </p:blipFill>
        <p:spPr>
          <a:xfrm>
            <a:off x="4685384" y="292225"/>
            <a:ext cx="4330765" cy="4559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Nutritional analysis of items pt. 1</a:t>
            </a:r>
            <a:endParaRPr/>
          </a:p>
        </p:txBody>
      </p:sp>
      <p:pic>
        <p:nvPicPr>
          <p:cNvPr id="123" name="Google Shape;123;p23"/>
          <p:cNvPicPr preferRelativeResize="0"/>
          <p:nvPr/>
        </p:nvPicPr>
        <p:blipFill>
          <a:blip r:embed="rId3">
            <a:alphaModFix/>
          </a:blip>
          <a:stretch>
            <a:fillRect/>
          </a:stretch>
        </p:blipFill>
        <p:spPr>
          <a:xfrm>
            <a:off x="1533525" y="1017450"/>
            <a:ext cx="6076950" cy="383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Nutritional analysis of items pt. 2</a:t>
            </a:r>
            <a:endParaRPr/>
          </a:p>
        </p:txBody>
      </p:sp>
      <p:pic>
        <p:nvPicPr>
          <p:cNvPr id="129" name="Google Shape;129;p24"/>
          <p:cNvPicPr preferRelativeResize="0"/>
          <p:nvPr/>
        </p:nvPicPr>
        <p:blipFill>
          <a:blip r:embed="rId3">
            <a:alphaModFix/>
          </a:blip>
          <a:stretch>
            <a:fillRect/>
          </a:stretch>
        </p:blipFill>
        <p:spPr>
          <a:xfrm>
            <a:off x="1225213" y="1098550"/>
            <a:ext cx="6693575" cy="3906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Quantified recipe </a:t>
            </a:r>
            <a:endParaRPr/>
          </a:p>
        </p:txBody>
      </p:sp>
      <p:sp>
        <p:nvSpPr>
          <p:cNvPr id="135" name="Google Shape;135;p25"/>
          <p:cNvSpPr txBox="1"/>
          <p:nvPr>
            <p:ph idx="1" type="body"/>
          </p:nvPr>
        </p:nvSpPr>
        <p:spPr>
          <a:xfrm>
            <a:off x="203900" y="1121675"/>
            <a:ext cx="4092600" cy="34164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a:t>Original Recipe: </a:t>
            </a:r>
            <a:r>
              <a:rPr lang="en" u="sng"/>
              <a:t>Protein Paradise</a:t>
            </a:r>
            <a:endParaRPr/>
          </a:p>
          <a:p>
            <a:pPr indent="-342900" lvl="0" marL="457200" marR="0" rtl="0" algn="l">
              <a:spcBef>
                <a:spcPts val="0"/>
              </a:spcBef>
              <a:spcAft>
                <a:spcPts val="0"/>
              </a:spcAft>
              <a:buSzPts val="1800"/>
              <a:buChar char="-"/>
            </a:pPr>
            <a:r>
              <a:rPr lang="en"/>
              <a:t>½ banana</a:t>
            </a:r>
            <a:endParaRPr/>
          </a:p>
          <a:p>
            <a:pPr indent="-342900" lvl="0" marL="457200" marR="0" rtl="0" algn="l">
              <a:spcBef>
                <a:spcPts val="0"/>
              </a:spcBef>
              <a:spcAft>
                <a:spcPts val="0"/>
              </a:spcAft>
              <a:buSzPts val="1800"/>
              <a:buChar char="-"/>
            </a:pPr>
            <a:r>
              <a:rPr lang="en"/>
              <a:t>1 cup orange juice</a:t>
            </a:r>
            <a:endParaRPr/>
          </a:p>
          <a:p>
            <a:pPr indent="-342900" lvl="0" marL="457200" marR="0" rtl="0" algn="l">
              <a:spcBef>
                <a:spcPts val="0"/>
              </a:spcBef>
              <a:spcAft>
                <a:spcPts val="0"/>
              </a:spcAft>
              <a:buSzPts val="1800"/>
              <a:buChar char="-"/>
            </a:pPr>
            <a:r>
              <a:rPr lang="en"/>
              <a:t>¼ cup mango</a:t>
            </a:r>
            <a:endParaRPr/>
          </a:p>
          <a:p>
            <a:pPr indent="-342900" lvl="0" marL="457200" marR="0" rtl="0" algn="l">
              <a:spcBef>
                <a:spcPts val="0"/>
              </a:spcBef>
              <a:spcAft>
                <a:spcPts val="0"/>
              </a:spcAft>
              <a:buSzPts val="1800"/>
              <a:buChar char="-"/>
            </a:pPr>
            <a:r>
              <a:rPr lang="en"/>
              <a:t>¼ cup pineapple</a:t>
            </a:r>
            <a:endParaRPr/>
          </a:p>
          <a:p>
            <a:pPr indent="-342900" lvl="0" marL="457200" marR="0" rtl="0" algn="l">
              <a:spcBef>
                <a:spcPts val="0"/>
              </a:spcBef>
              <a:spcAft>
                <a:spcPts val="0"/>
              </a:spcAft>
              <a:buSzPts val="1800"/>
              <a:buChar char="-"/>
            </a:pPr>
            <a:r>
              <a:rPr lang="en"/>
              <a:t>1 scoop protein powder</a:t>
            </a:r>
            <a:endParaRPr/>
          </a:p>
          <a:p>
            <a:pPr indent="-342900" lvl="0" marL="457200" marR="0" rtl="0" algn="l">
              <a:spcBef>
                <a:spcPts val="0"/>
              </a:spcBef>
              <a:spcAft>
                <a:spcPts val="0"/>
              </a:spcAft>
              <a:buSzPts val="1800"/>
              <a:buChar char="-"/>
            </a:pPr>
            <a:r>
              <a:rPr lang="en"/>
              <a:t>2 tablespoons chia seeds</a:t>
            </a:r>
            <a:endParaRPr/>
          </a:p>
          <a:p>
            <a:pPr indent="-342900" lvl="0" marL="457200" marR="0" rtl="0" algn="l">
              <a:spcBef>
                <a:spcPts val="0"/>
              </a:spcBef>
              <a:spcAft>
                <a:spcPts val="0"/>
              </a:spcAft>
              <a:buSzPts val="1800"/>
              <a:buChar char="-"/>
            </a:pPr>
            <a:r>
              <a:rPr lang="en"/>
              <a:t>2 tablespoons coconut shavings</a:t>
            </a:r>
            <a:endParaRPr/>
          </a:p>
        </p:txBody>
      </p:sp>
      <p:sp>
        <p:nvSpPr>
          <p:cNvPr id="136" name="Google Shape;136;p25"/>
          <p:cNvSpPr txBox="1"/>
          <p:nvPr/>
        </p:nvSpPr>
        <p:spPr>
          <a:xfrm>
            <a:off x="4572000" y="823950"/>
            <a:ext cx="4274100" cy="349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chemeClr val="dk2"/>
                </a:solidFill>
                <a:latin typeface="Lato"/>
                <a:ea typeface="Lato"/>
                <a:cs typeface="Lato"/>
                <a:sym typeface="Lato"/>
              </a:rPr>
              <a:t>Quantified: </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150 bananas</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18.75 gallons orange juice </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75 cups mango</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75 cups pineapple</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300 scoops protein powder</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600 tablespoons chia seed</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600 tablespoons coconut shavings</a:t>
            </a:r>
            <a:endParaRPr sz="1800">
              <a:solidFill>
                <a:schemeClr val="dk2"/>
              </a:solidFill>
              <a:latin typeface="Lato"/>
              <a:ea typeface="Lato"/>
              <a:cs typeface="Lato"/>
              <a:sym typeface="Lato"/>
            </a:endParaRPr>
          </a:p>
          <a:p>
            <a:pPr indent="0" lvl="0" marL="0" marR="0" rtl="0" algn="l">
              <a:lnSpc>
                <a:spcPct val="115000"/>
              </a:lnSpc>
              <a:spcBef>
                <a:spcPts val="0"/>
              </a:spcBef>
              <a:spcAft>
                <a:spcPts val="0"/>
              </a:spcAft>
              <a:buNone/>
            </a:pPr>
            <a:r>
              <a:rPr lang="en" sz="1800">
                <a:solidFill>
                  <a:schemeClr val="dk2"/>
                </a:solidFill>
                <a:latin typeface="Lato"/>
                <a:ea typeface="Lato"/>
                <a:cs typeface="Lato"/>
                <a:sym typeface="Lato"/>
              </a:rPr>
              <a:t>Instructions </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Place all ingredients in blender</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Blend ingredients</a:t>
            </a:r>
            <a:endParaRPr sz="1800">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Pour portions into serving cups</a:t>
            </a:r>
            <a:endParaRPr sz="1800">
              <a:solidFill>
                <a:schemeClr val="dk2"/>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Truck description</a:t>
            </a:r>
            <a:endParaRPr/>
          </a:p>
        </p:txBody>
      </p:sp>
      <p:sp>
        <p:nvSpPr>
          <p:cNvPr id="142" name="Google Shape;142;p26"/>
          <p:cNvSpPr txBox="1"/>
          <p:nvPr>
            <p:ph idx="1" type="body"/>
          </p:nvPr>
        </p:nvSpPr>
        <p:spPr>
          <a:xfrm>
            <a:off x="311700" y="1152475"/>
            <a:ext cx="3819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13ftx7ftx7ft</a:t>
            </a:r>
            <a:endParaRPr/>
          </a:p>
          <a:p>
            <a:pPr indent="-342900" lvl="0" marL="457200" rtl="0" algn="l">
              <a:spcBef>
                <a:spcPts val="0"/>
              </a:spcBef>
              <a:spcAft>
                <a:spcPts val="0"/>
              </a:spcAft>
              <a:buSzPts val="1800"/>
              <a:buChar char="★"/>
            </a:pPr>
            <a:r>
              <a:rPr lang="en"/>
              <a:t>Pulled by truck we already own </a:t>
            </a:r>
            <a:endParaRPr/>
          </a:p>
          <a:p>
            <a:pPr indent="-342900" lvl="0" marL="457200" rtl="0" algn="l">
              <a:spcBef>
                <a:spcPts val="0"/>
              </a:spcBef>
              <a:spcAft>
                <a:spcPts val="0"/>
              </a:spcAft>
              <a:buSzPts val="1800"/>
              <a:buChar char="★"/>
            </a:pPr>
            <a:r>
              <a:rPr lang="en"/>
              <a:t>Main door in the back</a:t>
            </a:r>
            <a:endParaRPr/>
          </a:p>
          <a:p>
            <a:pPr indent="-342900" lvl="0" marL="457200" rtl="0" algn="l">
              <a:spcBef>
                <a:spcPts val="0"/>
              </a:spcBef>
              <a:spcAft>
                <a:spcPts val="0"/>
              </a:spcAft>
              <a:buSzPts val="1800"/>
              <a:buChar char="★"/>
            </a:pPr>
            <a:r>
              <a:rPr lang="en"/>
              <a:t>Working station</a:t>
            </a:r>
            <a:endParaRPr/>
          </a:p>
          <a:p>
            <a:pPr indent="-342900" lvl="0" marL="457200" rtl="0" algn="l">
              <a:spcBef>
                <a:spcPts val="0"/>
              </a:spcBef>
              <a:spcAft>
                <a:spcPts val="0"/>
              </a:spcAft>
              <a:buSzPts val="1800"/>
              <a:buChar char="★"/>
            </a:pPr>
            <a:r>
              <a:rPr lang="en"/>
              <a:t>Two compartment sink</a:t>
            </a:r>
            <a:endParaRPr/>
          </a:p>
          <a:p>
            <a:pPr indent="-342900" lvl="0" marL="457200" rtl="0" algn="l">
              <a:spcBef>
                <a:spcPts val="0"/>
              </a:spcBef>
              <a:spcAft>
                <a:spcPts val="0"/>
              </a:spcAft>
              <a:buSzPts val="1800"/>
              <a:buChar char="★"/>
            </a:pPr>
            <a:r>
              <a:rPr lang="en"/>
              <a:t>Pantry</a:t>
            </a:r>
            <a:endParaRPr/>
          </a:p>
          <a:p>
            <a:pPr indent="-342900" lvl="0" marL="457200" rtl="0" algn="l">
              <a:spcBef>
                <a:spcPts val="0"/>
              </a:spcBef>
              <a:spcAft>
                <a:spcPts val="0"/>
              </a:spcAft>
              <a:buSzPts val="1800"/>
              <a:buChar char="★"/>
            </a:pPr>
            <a:r>
              <a:rPr lang="en"/>
              <a:t>Order/pickup window</a:t>
            </a:r>
            <a:endParaRPr/>
          </a:p>
          <a:p>
            <a:pPr indent="-342900" lvl="0" marL="457200" rtl="0" algn="l">
              <a:spcBef>
                <a:spcPts val="0"/>
              </a:spcBef>
              <a:spcAft>
                <a:spcPts val="0"/>
              </a:spcAft>
              <a:buSzPts val="1800"/>
              <a:buChar char="★"/>
            </a:pPr>
            <a:r>
              <a:rPr lang="en"/>
              <a:t>Freezer and refrigerator</a:t>
            </a:r>
            <a:endParaRPr/>
          </a:p>
        </p:txBody>
      </p:sp>
      <p:pic>
        <p:nvPicPr>
          <p:cNvPr id="143" name="Google Shape;143;p26"/>
          <p:cNvPicPr preferRelativeResize="0"/>
          <p:nvPr/>
        </p:nvPicPr>
        <p:blipFill>
          <a:blip r:embed="rId3">
            <a:alphaModFix/>
          </a:blip>
          <a:stretch>
            <a:fillRect/>
          </a:stretch>
        </p:blipFill>
        <p:spPr>
          <a:xfrm>
            <a:off x="4130950" y="1152475"/>
            <a:ext cx="4933950" cy="3305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Operation hours and location</a:t>
            </a:r>
            <a:endParaRPr/>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10:00 A.M. to 2:00 P.M.</a:t>
            </a:r>
            <a:endParaRPr/>
          </a:p>
          <a:p>
            <a:pPr indent="-342900" lvl="0" marL="457200" rtl="0" algn="l">
              <a:spcBef>
                <a:spcPts val="0"/>
              </a:spcBef>
              <a:spcAft>
                <a:spcPts val="0"/>
              </a:spcAft>
              <a:buSzPts val="1800"/>
              <a:buChar char="★"/>
            </a:pPr>
            <a:r>
              <a:rPr lang="en"/>
              <a:t>The Original Farmers Market of Los Angeles </a:t>
            </a:r>
            <a:endParaRPr/>
          </a:p>
          <a:p>
            <a:pPr indent="-342900" lvl="0" marL="457200" rtl="0" algn="l">
              <a:spcBef>
                <a:spcPts val="0"/>
              </a:spcBef>
              <a:spcAft>
                <a:spcPts val="0"/>
              </a:spcAft>
              <a:buSzPts val="1800"/>
              <a:buChar char="★"/>
            </a:pPr>
            <a:r>
              <a:rPr lang="en"/>
              <a:t>Will start out being </a:t>
            </a:r>
            <a:r>
              <a:rPr lang="en"/>
              <a:t>permanently</a:t>
            </a:r>
            <a:r>
              <a:rPr lang="en"/>
              <a:t> parked at this location then venture out in the future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Regulations </a:t>
            </a:r>
            <a:endParaRPr/>
          </a:p>
        </p:txBody>
      </p:sp>
      <p:sp>
        <p:nvSpPr>
          <p:cNvPr id="155" name="Google Shape;155;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Char char="★"/>
            </a:pPr>
            <a:r>
              <a:rPr lang="en" sz="1500">
                <a:solidFill>
                  <a:srgbClr val="000000"/>
                </a:solidFill>
              </a:rPr>
              <a:t>Vehicle inspection by Public Health department of LA county</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Zoning department </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Public health permits by Public Health department of LA county</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California State Health Department </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LA County Health Department </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California state business license </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California House and Community Development</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EPA</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FALCPA</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ServSafe and food handlers permit</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California meal break law</a:t>
            </a:r>
            <a:endParaRPr sz="1500">
              <a:solidFill>
                <a:srgbClr val="000000"/>
              </a:solidFill>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Temporary Food Handler Application</a:t>
            </a:r>
            <a:endParaRPr/>
          </a:p>
        </p:txBody>
      </p:sp>
      <p:pic>
        <p:nvPicPr>
          <p:cNvPr id="161" name="Google Shape;161;p29"/>
          <p:cNvPicPr preferRelativeResize="0"/>
          <p:nvPr/>
        </p:nvPicPr>
        <p:blipFill>
          <a:blip r:embed="rId3">
            <a:alphaModFix/>
          </a:blip>
          <a:stretch>
            <a:fillRect/>
          </a:stretch>
        </p:blipFill>
        <p:spPr>
          <a:xfrm>
            <a:off x="6092329" y="1323950"/>
            <a:ext cx="2547041" cy="3073449"/>
          </a:xfrm>
          <a:prstGeom prst="rect">
            <a:avLst/>
          </a:prstGeom>
          <a:noFill/>
          <a:ln>
            <a:noFill/>
          </a:ln>
        </p:spPr>
      </p:pic>
      <p:pic>
        <p:nvPicPr>
          <p:cNvPr id="162" name="Google Shape;162;p29"/>
          <p:cNvPicPr preferRelativeResize="0"/>
          <p:nvPr/>
        </p:nvPicPr>
        <p:blipFill>
          <a:blip r:embed="rId4">
            <a:alphaModFix/>
          </a:blip>
          <a:stretch>
            <a:fillRect/>
          </a:stretch>
        </p:blipFill>
        <p:spPr>
          <a:xfrm>
            <a:off x="6095839" y="1323950"/>
            <a:ext cx="2540024" cy="3073450"/>
          </a:xfrm>
          <a:prstGeom prst="rect">
            <a:avLst/>
          </a:prstGeom>
          <a:noFill/>
          <a:ln>
            <a:noFill/>
          </a:ln>
        </p:spPr>
      </p:pic>
      <p:pic>
        <p:nvPicPr>
          <p:cNvPr id="163" name="Google Shape;163;p29"/>
          <p:cNvPicPr preferRelativeResize="0"/>
          <p:nvPr/>
        </p:nvPicPr>
        <p:blipFill>
          <a:blip r:embed="rId5">
            <a:alphaModFix/>
          </a:blip>
          <a:stretch>
            <a:fillRect/>
          </a:stretch>
        </p:blipFill>
        <p:spPr>
          <a:xfrm>
            <a:off x="5875725" y="1208200"/>
            <a:ext cx="3203675" cy="3713002"/>
          </a:xfrm>
          <a:prstGeom prst="rect">
            <a:avLst/>
          </a:prstGeom>
          <a:noFill/>
          <a:ln>
            <a:noFill/>
          </a:ln>
        </p:spPr>
      </p:pic>
      <p:pic>
        <p:nvPicPr>
          <p:cNvPr id="164" name="Google Shape;164;p29"/>
          <p:cNvPicPr preferRelativeResize="0"/>
          <p:nvPr/>
        </p:nvPicPr>
        <p:blipFill>
          <a:blip r:embed="rId6">
            <a:alphaModFix/>
          </a:blip>
          <a:stretch>
            <a:fillRect/>
          </a:stretch>
        </p:blipFill>
        <p:spPr>
          <a:xfrm>
            <a:off x="3083337" y="1251600"/>
            <a:ext cx="2870011" cy="3626204"/>
          </a:xfrm>
          <a:prstGeom prst="rect">
            <a:avLst/>
          </a:prstGeom>
          <a:noFill/>
          <a:ln>
            <a:noFill/>
          </a:ln>
        </p:spPr>
      </p:pic>
      <p:pic>
        <p:nvPicPr>
          <p:cNvPr id="165" name="Google Shape;165;p29"/>
          <p:cNvPicPr preferRelativeResize="0"/>
          <p:nvPr/>
        </p:nvPicPr>
        <p:blipFill>
          <a:blip r:embed="rId7">
            <a:alphaModFix/>
          </a:blip>
          <a:stretch>
            <a:fillRect/>
          </a:stretch>
        </p:blipFill>
        <p:spPr>
          <a:xfrm>
            <a:off x="160450" y="1256400"/>
            <a:ext cx="2870026" cy="36162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LEED</a:t>
            </a:r>
            <a:endParaRPr/>
          </a:p>
        </p:txBody>
      </p:sp>
      <p:sp>
        <p:nvSpPr>
          <p:cNvPr id="171" name="Google Shape;171;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Gold level</a:t>
            </a:r>
            <a:endParaRPr/>
          </a:p>
          <a:p>
            <a:pPr indent="-342900" lvl="0" marL="457200" rtl="0" algn="l">
              <a:spcBef>
                <a:spcPts val="0"/>
              </a:spcBef>
              <a:spcAft>
                <a:spcPts val="0"/>
              </a:spcAft>
              <a:buSzPts val="1800"/>
              <a:buChar char="★"/>
            </a:pPr>
            <a:r>
              <a:rPr lang="en"/>
              <a:t>One of our highest concerns is for the environment</a:t>
            </a:r>
            <a:endParaRPr/>
          </a:p>
          <a:p>
            <a:pPr indent="-342900" lvl="0" marL="457200" rtl="0" algn="l">
              <a:spcBef>
                <a:spcPts val="0"/>
              </a:spcBef>
              <a:spcAft>
                <a:spcPts val="0"/>
              </a:spcAft>
              <a:buSzPts val="1800"/>
              <a:buChar char="★"/>
            </a:pPr>
            <a:r>
              <a:rPr lang="en"/>
              <a:t>Pull trailer</a:t>
            </a:r>
            <a:endParaRPr/>
          </a:p>
          <a:p>
            <a:pPr indent="-342900" lvl="1" marL="914400" rtl="0" algn="l">
              <a:spcBef>
                <a:spcPts val="0"/>
              </a:spcBef>
              <a:spcAft>
                <a:spcPts val="0"/>
              </a:spcAft>
              <a:buSzPts val="1800"/>
              <a:buChar char="○"/>
            </a:pPr>
            <a:r>
              <a:rPr lang="en" sz="1800"/>
              <a:t>allows us to use our already owned cars to pull the truck and use efficient, biodiesel fuel</a:t>
            </a:r>
            <a:endParaRPr sz="1800"/>
          </a:p>
          <a:p>
            <a:pPr indent="-342900" lvl="0" marL="457200" rtl="0" algn="l">
              <a:spcBef>
                <a:spcPts val="0"/>
              </a:spcBef>
              <a:spcAft>
                <a:spcPts val="0"/>
              </a:spcAft>
              <a:buSzPts val="1800"/>
              <a:buChar char="★"/>
            </a:pPr>
            <a:r>
              <a:rPr lang="en"/>
              <a:t>Biodegradable cups, bowls, and utensils from Green Paper Products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Staff</a:t>
            </a:r>
            <a:endParaRPr/>
          </a:p>
        </p:txBody>
      </p:sp>
      <p:sp>
        <p:nvSpPr>
          <p:cNvPr id="177" name="Google Shape;177;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2 owners: </a:t>
            </a:r>
            <a:r>
              <a:rPr lang="en">
                <a:highlight>
                  <a:srgbClr val="FFFFFF"/>
                </a:highlight>
              </a:rPr>
              <a:t>The owners will be able to lend a hand when needed. They can fill in as managers or work as employees and take orders and make smoothies. They will run the social media as well.</a:t>
            </a:r>
            <a:endParaRPr>
              <a:highlight>
                <a:srgbClr val="FFFFFF"/>
              </a:highlight>
            </a:endParaRPr>
          </a:p>
          <a:p>
            <a:pPr indent="-342900" lvl="0" marL="457200" rtl="0" algn="l">
              <a:spcBef>
                <a:spcPts val="0"/>
              </a:spcBef>
              <a:spcAft>
                <a:spcPts val="0"/>
              </a:spcAft>
              <a:buSzPts val="1800"/>
              <a:buChar char="★"/>
            </a:pPr>
            <a:r>
              <a:rPr lang="en"/>
              <a:t>2 managers: </a:t>
            </a:r>
            <a:r>
              <a:rPr lang="en">
                <a:highlight>
                  <a:srgbClr val="FFFFFF"/>
                </a:highlight>
              </a:rPr>
              <a:t>Managers will act as supervisors to make sure everything runs smoothly. They can take customer complaints, deal with emergencies, and get supplies if needed. They will know how to make smoothies and take orders and can cover for employees if necessary. They can also train new staff.  ($20/hr)</a:t>
            </a:r>
            <a:endParaRPr>
              <a:highlight>
                <a:srgbClr val="FFFFFF"/>
              </a:highlight>
            </a:endParaRPr>
          </a:p>
          <a:p>
            <a:pPr indent="-342900" lvl="0" marL="457200" rtl="0" algn="l">
              <a:spcBef>
                <a:spcPts val="0"/>
              </a:spcBef>
              <a:spcAft>
                <a:spcPts val="0"/>
              </a:spcAft>
              <a:buSzPts val="1800"/>
              <a:buChar char="★"/>
            </a:pPr>
            <a:r>
              <a:rPr lang="en"/>
              <a:t>8 employees: </a:t>
            </a:r>
            <a:r>
              <a:rPr lang="en">
                <a:highlight>
                  <a:srgbClr val="FFFFFF"/>
                </a:highlight>
              </a:rPr>
              <a:t>There will be 2 employees at every shift. One will make smoothies and one will take orders and collect money. We chose to have 8 employees so that their schedules can be flexible and these positions will switch off after their mid-day break ($11/hr)</a:t>
            </a:r>
            <a:endParaRPr>
              <a:highlight>
                <a:srgbClr val="FFFFFF"/>
              </a:highlight>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we are	</a:t>
            </a:r>
            <a:endParaRPr/>
          </a:p>
        </p:txBody>
      </p:sp>
      <p:sp>
        <p:nvSpPr>
          <p:cNvPr id="66" name="Google Shape;66;p14"/>
          <p:cNvSpPr txBox="1"/>
          <p:nvPr>
            <p:ph idx="1" type="body"/>
          </p:nvPr>
        </p:nvSpPr>
        <p:spPr>
          <a:xfrm>
            <a:off x="311700" y="10174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noticed a need for restaurants and/or food trucks that have a limited options for customers with food allergies</a:t>
            </a:r>
            <a:endParaRPr/>
          </a:p>
          <a:p>
            <a:pPr indent="-342900" lvl="0" marL="457200" rtl="0" algn="l">
              <a:spcBef>
                <a:spcPts val="0"/>
              </a:spcBef>
              <a:spcAft>
                <a:spcPts val="0"/>
              </a:spcAft>
              <a:buSzPts val="1800"/>
              <a:buChar char="★"/>
            </a:pPr>
            <a:r>
              <a:rPr lang="en"/>
              <a:t>Goal: </a:t>
            </a:r>
            <a:r>
              <a:rPr lang="en"/>
              <a:t>Desire to provide healthy smoothies for those with food allergies</a:t>
            </a:r>
            <a:endParaRPr/>
          </a:p>
        </p:txBody>
      </p:sp>
      <p:pic>
        <p:nvPicPr>
          <p:cNvPr id="67" name="Google Shape;67;p14"/>
          <p:cNvPicPr preferRelativeResize="0"/>
          <p:nvPr/>
        </p:nvPicPr>
        <p:blipFill>
          <a:blip r:embed="rId3">
            <a:alphaModFix/>
          </a:blip>
          <a:stretch>
            <a:fillRect/>
          </a:stretch>
        </p:blipFill>
        <p:spPr>
          <a:xfrm>
            <a:off x="3186255" y="2191800"/>
            <a:ext cx="2771499" cy="2777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Organizational chart</a:t>
            </a:r>
            <a:endParaRPr/>
          </a:p>
        </p:txBody>
      </p:sp>
      <p:pic>
        <p:nvPicPr>
          <p:cNvPr id="183" name="Google Shape;183;p32"/>
          <p:cNvPicPr preferRelativeResize="0"/>
          <p:nvPr/>
        </p:nvPicPr>
        <p:blipFill rotWithShape="1">
          <a:blip r:embed="rId3">
            <a:alphaModFix/>
          </a:blip>
          <a:srcRect b="10267" l="0" r="0" t="13900"/>
          <a:stretch/>
        </p:blipFill>
        <p:spPr>
          <a:xfrm>
            <a:off x="1147975" y="1336350"/>
            <a:ext cx="6698725" cy="2957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Hiring process</a:t>
            </a:r>
            <a:endParaRPr/>
          </a:p>
        </p:txBody>
      </p:sp>
      <p:sp>
        <p:nvSpPr>
          <p:cNvPr id="189" name="Google Shape;18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All workers aged 15 - 18 must obtain a work permit and submit to school district</a:t>
            </a:r>
            <a:endParaRPr/>
          </a:p>
          <a:p>
            <a:pPr indent="-342900" lvl="0" marL="457200" rtl="0" algn="l">
              <a:spcBef>
                <a:spcPts val="0"/>
              </a:spcBef>
              <a:spcAft>
                <a:spcPts val="0"/>
              </a:spcAft>
              <a:buSzPts val="1800"/>
              <a:buChar char="★"/>
            </a:pPr>
            <a:r>
              <a:rPr lang="en"/>
              <a:t>Interview</a:t>
            </a:r>
            <a:endParaRPr/>
          </a:p>
          <a:p>
            <a:pPr indent="-342900" lvl="0" marL="457200" rtl="0" algn="l">
              <a:spcBef>
                <a:spcPts val="0"/>
              </a:spcBef>
              <a:spcAft>
                <a:spcPts val="0"/>
              </a:spcAft>
              <a:buSzPts val="1800"/>
              <a:buChar char="★"/>
            </a:pPr>
            <a:r>
              <a:rPr lang="en"/>
              <a:t>Hire</a:t>
            </a:r>
            <a:endParaRPr/>
          </a:p>
          <a:p>
            <a:pPr indent="-342900" lvl="0" marL="457200" rtl="0" algn="l">
              <a:spcBef>
                <a:spcPts val="0"/>
              </a:spcBef>
              <a:spcAft>
                <a:spcPts val="0"/>
              </a:spcAft>
              <a:buSzPts val="1800"/>
              <a:buChar char="★"/>
            </a:pPr>
            <a:r>
              <a:rPr lang="en"/>
              <a:t>Training </a:t>
            </a:r>
            <a:endParaRPr/>
          </a:p>
          <a:p>
            <a:pPr indent="-342900" lvl="0" marL="457200" rtl="0" algn="l">
              <a:spcBef>
                <a:spcPts val="0"/>
              </a:spcBef>
              <a:spcAft>
                <a:spcPts val="0"/>
              </a:spcAft>
              <a:buSzPts val="1800"/>
              <a:buChar char="★"/>
            </a:pPr>
            <a:r>
              <a:rPr lang="en"/>
              <a:t>ServSafe certification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a:t>
            </a:r>
            <a:endParaRPr/>
          </a:p>
        </p:txBody>
      </p:sp>
      <p:sp>
        <p:nvSpPr>
          <p:cNvPr id="195" name="Google Shape;195;p34"/>
          <p:cNvSpPr txBox="1"/>
          <p:nvPr>
            <p:ph idx="1" type="body"/>
          </p:nvPr>
        </p:nvSpPr>
        <p:spPr>
          <a:xfrm>
            <a:off x="311700" y="10174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highlight>
                  <a:srgbClr val="FFFFFF"/>
                </a:highlight>
              </a:rPr>
              <a:t>4 hours</a:t>
            </a:r>
            <a:endParaRPr>
              <a:highlight>
                <a:srgbClr val="FFFFFF"/>
              </a:highlight>
            </a:endParaRPr>
          </a:p>
          <a:p>
            <a:pPr indent="-317500" lvl="1" marL="914400" rtl="0" algn="l">
              <a:spcBef>
                <a:spcPts val="0"/>
              </a:spcBef>
              <a:spcAft>
                <a:spcPts val="0"/>
              </a:spcAft>
              <a:buSzPts val="1400"/>
              <a:buChar char="○"/>
            </a:pPr>
            <a:r>
              <a:rPr lang="en">
                <a:highlight>
                  <a:srgbClr val="FFFFFF"/>
                </a:highlight>
              </a:rPr>
              <a:t>will be paid their hourly wage for their time.</a:t>
            </a:r>
            <a:endParaRPr>
              <a:highlight>
                <a:srgbClr val="FFFFFF"/>
              </a:highlight>
            </a:endParaRPr>
          </a:p>
          <a:p>
            <a:pPr indent="-342900" lvl="0" marL="457200" rtl="0" algn="l">
              <a:spcBef>
                <a:spcPts val="0"/>
              </a:spcBef>
              <a:spcAft>
                <a:spcPts val="0"/>
              </a:spcAft>
              <a:buSzPts val="1800"/>
              <a:buChar char="★"/>
            </a:pPr>
            <a:r>
              <a:rPr lang="en">
                <a:highlight>
                  <a:srgbClr val="FFFFFF"/>
                </a:highlight>
              </a:rPr>
              <a:t>Training will include new hire orientation discussing our values as a company, where we started, why we started, and what we hope to see of our company in one year. </a:t>
            </a:r>
            <a:endParaRPr>
              <a:highlight>
                <a:srgbClr val="FFFFFF"/>
              </a:highlight>
            </a:endParaRPr>
          </a:p>
          <a:p>
            <a:pPr indent="-342900" lvl="0" marL="457200" rtl="0" algn="l">
              <a:spcBef>
                <a:spcPts val="0"/>
              </a:spcBef>
              <a:spcAft>
                <a:spcPts val="0"/>
              </a:spcAft>
              <a:buSzPts val="1800"/>
              <a:buChar char="★"/>
            </a:pPr>
            <a:r>
              <a:rPr lang="en">
                <a:highlight>
                  <a:srgbClr val="FFFFFF"/>
                </a:highlight>
              </a:rPr>
              <a:t>They will receive a tour of the truck and be given an overview on how cleanliness is of out highest standards. </a:t>
            </a:r>
            <a:endParaRPr>
              <a:highlight>
                <a:srgbClr val="FFFFFF"/>
              </a:highlight>
            </a:endParaRPr>
          </a:p>
          <a:p>
            <a:pPr indent="-342900" lvl="0" marL="457200" rtl="0" algn="l">
              <a:spcBef>
                <a:spcPts val="0"/>
              </a:spcBef>
              <a:spcAft>
                <a:spcPts val="0"/>
              </a:spcAft>
              <a:buSzPts val="1800"/>
              <a:buChar char="★"/>
            </a:pPr>
            <a:r>
              <a:rPr lang="en">
                <a:highlight>
                  <a:srgbClr val="FFFFFF"/>
                </a:highlight>
              </a:rPr>
              <a:t>They will be taught how to make each smoothie efficiently, how to clean equipment, where each ingredient is located, how to use our ordering system, and what to do when we are out of an ingredient. </a:t>
            </a:r>
            <a:endParaRPr>
              <a:highlight>
                <a:srgbClr val="FFFFFF"/>
              </a:highlight>
            </a:endParaRPr>
          </a:p>
          <a:p>
            <a:pPr indent="-342900" lvl="0" marL="457200" rtl="0" algn="l">
              <a:spcBef>
                <a:spcPts val="0"/>
              </a:spcBef>
              <a:spcAft>
                <a:spcPts val="0"/>
              </a:spcAft>
              <a:buSzPts val="1800"/>
              <a:buChar char="★"/>
            </a:pPr>
            <a:r>
              <a:rPr lang="en">
                <a:highlight>
                  <a:srgbClr val="FFFFFF"/>
                </a:highlight>
              </a:rPr>
              <a:t>When completed, they must be able to make a smoothie in front of us in a timely manner and show proper food handling and cleanliness techniques.</a:t>
            </a:r>
            <a:endParaRPr>
              <a:highlight>
                <a:srgbClr val="FFFFFF"/>
              </a:highlight>
            </a:endParaRPr>
          </a:p>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module: making “You Think You’re Smoother Than Me”</a:t>
            </a:r>
            <a:endParaRPr/>
          </a:p>
        </p:txBody>
      </p:sp>
      <p:pic>
        <p:nvPicPr>
          <p:cNvPr id="201" name="Google Shape;201;p35" title="free and smooth training new.mp4">
            <a:hlinkClick r:id="rId3"/>
          </p:cNvPr>
          <p:cNvPicPr preferRelativeResize="0"/>
          <p:nvPr/>
        </p:nvPicPr>
        <p:blipFill>
          <a:blip r:embed="rId4">
            <a:alphaModFix/>
          </a:blip>
          <a:stretch>
            <a:fillRect/>
          </a:stretch>
        </p:blipFill>
        <p:spPr>
          <a:xfrm>
            <a:off x="2286000" y="1563600"/>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Policy and Procedure</a:t>
            </a:r>
            <a:endParaRPr/>
          </a:p>
        </p:txBody>
      </p:sp>
      <p:sp>
        <p:nvSpPr>
          <p:cNvPr id="207" name="Google Shape;20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highlight>
                  <a:srgbClr val="FFFFFF"/>
                </a:highlight>
              </a:rPr>
              <a:t>Being an allergen friendly food truck, it is incredibly important to be as sanitary as possible. </a:t>
            </a:r>
            <a:endParaRPr>
              <a:highlight>
                <a:srgbClr val="FFFFFF"/>
              </a:highlight>
            </a:endParaRPr>
          </a:p>
          <a:p>
            <a:pPr indent="-330200" lvl="1" marL="914400" rtl="0" algn="l">
              <a:spcBef>
                <a:spcPts val="0"/>
              </a:spcBef>
              <a:spcAft>
                <a:spcPts val="0"/>
              </a:spcAft>
              <a:buSzPts val="1600"/>
              <a:buChar char="○"/>
            </a:pPr>
            <a:r>
              <a:rPr lang="en" sz="1600">
                <a:highlight>
                  <a:srgbClr val="FFFFFF"/>
                </a:highlight>
              </a:rPr>
              <a:t>Change gloves before making a smoothie for a patron with specified coconut allergy</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Use Blendtec rapid rinse after making every smoothie</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When a customer with an allergy comes in, clean blender in use with warm water and soap and wipe down counter with cleaning wipe found above the sink</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Wear apron at all times</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Wash hands frequently</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Be sure to keep all ingredients separated to prevent cross contamination by keeping the caps on them and taking your time while making each smoothie or smoothie bowl. </a:t>
            </a:r>
            <a:endParaRPr sz="1600">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Marketing</a:t>
            </a:r>
            <a:endParaRPr/>
          </a:p>
        </p:txBody>
      </p:sp>
      <p:pic>
        <p:nvPicPr>
          <p:cNvPr id="213" name="Google Shape;213;p37"/>
          <p:cNvPicPr preferRelativeResize="0"/>
          <p:nvPr/>
        </p:nvPicPr>
        <p:blipFill>
          <a:blip r:embed="rId3">
            <a:alphaModFix/>
          </a:blip>
          <a:stretch>
            <a:fillRect/>
          </a:stretch>
        </p:blipFill>
        <p:spPr>
          <a:xfrm>
            <a:off x="311700" y="1345075"/>
            <a:ext cx="2533650" cy="3286125"/>
          </a:xfrm>
          <a:prstGeom prst="rect">
            <a:avLst/>
          </a:prstGeom>
          <a:noFill/>
          <a:ln>
            <a:noFill/>
          </a:ln>
        </p:spPr>
      </p:pic>
      <p:pic>
        <p:nvPicPr>
          <p:cNvPr id="214" name="Google Shape;214;p37"/>
          <p:cNvPicPr preferRelativeResize="0"/>
          <p:nvPr/>
        </p:nvPicPr>
        <p:blipFill>
          <a:blip r:embed="rId4">
            <a:alphaModFix/>
          </a:blip>
          <a:stretch>
            <a:fillRect/>
          </a:stretch>
        </p:blipFill>
        <p:spPr>
          <a:xfrm>
            <a:off x="3214688" y="1383175"/>
            <a:ext cx="2714625" cy="3209925"/>
          </a:xfrm>
          <a:prstGeom prst="rect">
            <a:avLst/>
          </a:prstGeom>
          <a:noFill/>
          <a:ln>
            <a:noFill/>
          </a:ln>
        </p:spPr>
      </p:pic>
      <p:pic>
        <p:nvPicPr>
          <p:cNvPr id="215" name="Google Shape;215;p37"/>
          <p:cNvPicPr preferRelativeResize="0"/>
          <p:nvPr/>
        </p:nvPicPr>
        <p:blipFill>
          <a:blip r:embed="rId5">
            <a:alphaModFix/>
          </a:blip>
          <a:stretch>
            <a:fillRect/>
          </a:stretch>
        </p:blipFill>
        <p:spPr>
          <a:xfrm>
            <a:off x="6207150" y="1909550"/>
            <a:ext cx="2714625" cy="1902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Research</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Many directions to go with your idea that allows freedom of use</a:t>
            </a:r>
            <a:endParaRPr/>
          </a:p>
          <a:p>
            <a:pPr indent="-342900" lvl="0" marL="457200" rtl="0" algn="l">
              <a:spcBef>
                <a:spcPts val="0"/>
              </a:spcBef>
              <a:spcAft>
                <a:spcPts val="0"/>
              </a:spcAft>
              <a:buSzPts val="1800"/>
              <a:buChar char="★"/>
            </a:pPr>
            <a:r>
              <a:rPr lang="en"/>
              <a:t>Many quit their 9-5 jobs to  follow their dream </a:t>
            </a:r>
            <a:endParaRPr/>
          </a:p>
          <a:p>
            <a:pPr indent="-342900" lvl="0" marL="457200" rtl="0" algn="l">
              <a:spcBef>
                <a:spcPts val="0"/>
              </a:spcBef>
              <a:spcAft>
                <a:spcPts val="0"/>
              </a:spcAft>
              <a:buSzPts val="1800"/>
              <a:buChar char="★"/>
            </a:pPr>
            <a:r>
              <a:rPr lang="en"/>
              <a:t>LEED qualities</a:t>
            </a:r>
            <a:endParaRPr/>
          </a:p>
          <a:p>
            <a:pPr indent="-342900" lvl="0" marL="457200" rtl="0" algn="l">
              <a:spcBef>
                <a:spcPts val="0"/>
              </a:spcBef>
              <a:spcAft>
                <a:spcPts val="0"/>
              </a:spcAft>
              <a:buSzPts val="1800"/>
              <a:buChar char="★"/>
            </a:pPr>
            <a:r>
              <a:rPr lang="en"/>
              <a:t>Charity work</a:t>
            </a:r>
            <a:endParaRPr/>
          </a:p>
          <a:p>
            <a:pPr indent="-342900" lvl="0" marL="457200" rtl="0" algn="l">
              <a:spcBef>
                <a:spcPts val="0"/>
              </a:spcBef>
              <a:spcAft>
                <a:spcPts val="0"/>
              </a:spcAft>
              <a:buSzPts val="1800"/>
              <a:buChar char="★"/>
            </a:pPr>
            <a:r>
              <a:rPr lang="en"/>
              <a:t>Crazy truck design</a:t>
            </a:r>
            <a:endParaRPr/>
          </a:p>
          <a:p>
            <a:pPr indent="-342900" lvl="0" marL="457200" rtl="0" algn="l">
              <a:spcBef>
                <a:spcPts val="0"/>
              </a:spcBef>
              <a:spcAft>
                <a:spcPts val="0"/>
              </a:spcAft>
              <a:buSzPts val="1800"/>
              <a:buChar char="★"/>
            </a:pPr>
            <a:r>
              <a:rPr lang="en"/>
              <a:t>Use of Farmers market</a:t>
            </a:r>
            <a:endParaRPr/>
          </a:p>
          <a:p>
            <a:pPr indent="-342900" lvl="0" marL="457200" rtl="0" algn="l">
              <a:spcBef>
                <a:spcPts val="0"/>
              </a:spcBef>
              <a:spcAft>
                <a:spcPts val="0"/>
              </a:spcAft>
              <a:buSzPts val="1800"/>
              <a:buChar char="★"/>
            </a:pPr>
            <a:r>
              <a:rPr lang="en"/>
              <a:t>Use of social media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HACCP Procedures</a:t>
            </a:r>
            <a:endParaRPr/>
          </a:p>
        </p:txBody>
      </p:sp>
      <p:sp>
        <p:nvSpPr>
          <p:cNvPr id="79" name="Google Shape;79;p16"/>
          <p:cNvSpPr txBox="1"/>
          <p:nvPr>
            <p:ph idx="1" type="body"/>
          </p:nvPr>
        </p:nvSpPr>
        <p:spPr>
          <a:xfrm>
            <a:off x="311700" y="10174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Describe the food and its distribution</a:t>
            </a:r>
            <a:endParaRPr/>
          </a:p>
          <a:p>
            <a:pPr indent="-342900" lvl="1" marL="914400" rtl="0" algn="l">
              <a:spcBef>
                <a:spcPts val="0"/>
              </a:spcBef>
              <a:spcAft>
                <a:spcPts val="0"/>
              </a:spcAft>
              <a:buSzPts val="1800"/>
              <a:buAutoNum type="alphaLcPeriod"/>
            </a:pPr>
            <a:r>
              <a:rPr lang="en" sz="1800"/>
              <a:t>The food has will be served cold and stored at the appropriate temperature. There will be a thermometer that is checked each shift to ensure the refrigerator is at the proper temperature. The food will be distributed through the trucks service window. Customers can line up, order their food, pay and receive their order from the window of the truck. Any necessary utensils will be given to the customer from the service worker when they are given their order. </a:t>
            </a:r>
            <a:endParaRPr sz="1800"/>
          </a:p>
          <a:p>
            <a:pPr indent="-342900" lvl="0" marL="457200" rtl="0" algn="l">
              <a:spcBef>
                <a:spcPts val="0"/>
              </a:spcBef>
              <a:spcAft>
                <a:spcPts val="0"/>
              </a:spcAft>
              <a:buSzPts val="1800"/>
              <a:buAutoNum type="arabicPeriod"/>
            </a:pPr>
            <a:r>
              <a:rPr lang="en"/>
              <a:t>Intended use and customers of the food</a:t>
            </a:r>
            <a:endParaRPr/>
          </a:p>
          <a:p>
            <a:pPr indent="-342900" lvl="1" marL="914400" rtl="0" algn="l">
              <a:spcBef>
                <a:spcPts val="0"/>
              </a:spcBef>
              <a:spcAft>
                <a:spcPts val="0"/>
              </a:spcAft>
              <a:buSzPts val="1800"/>
              <a:buAutoNum type="alphaLcPeriod"/>
            </a:pPr>
            <a:r>
              <a:rPr lang="en" sz="1800"/>
              <a:t>The food will be served to customers passing by the farmers market or whatever location we are stopped. It will be portable so they are free to eat it wherever they wish.</a:t>
            </a:r>
            <a:endParaRPr sz="1800"/>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HACCP Flow Chart</a:t>
            </a:r>
            <a:endParaRPr/>
          </a:p>
        </p:txBody>
      </p:sp>
      <p:pic>
        <p:nvPicPr>
          <p:cNvPr id="85" name="Google Shape;85;p17"/>
          <p:cNvPicPr preferRelativeResize="0"/>
          <p:nvPr/>
        </p:nvPicPr>
        <p:blipFill>
          <a:blip r:embed="rId3">
            <a:alphaModFix/>
          </a:blip>
          <a:stretch>
            <a:fillRect/>
          </a:stretch>
        </p:blipFill>
        <p:spPr>
          <a:xfrm>
            <a:off x="6164175" y="114150"/>
            <a:ext cx="2668124" cy="4752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Principles</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Conduct hazard analysis </a:t>
            </a:r>
            <a:endParaRPr/>
          </a:p>
          <a:p>
            <a:pPr indent="457200" lvl="0" marL="0" rtl="0" algn="l">
              <a:spcBef>
                <a:spcPts val="0"/>
              </a:spcBef>
              <a:spcAft>
                <a:spcPts val="0"/>
              </a:spcAft>
              <a:buNone/>
            </a:pPr>
            <a:r>
              <a:rPr lang="en"/>
              <a:t>a. Does the food have any ingredients with microbiological hazards? </a:t>
            </a:r>
            <a:endParaRPr/>
          </a:p>
          <a:p>
            <a:pPr indent="0" lvl="0" marL="457200" rtl="0" algn="l">
              <a:spcBef>
                <a:spcPts val="0"/>
              </a:spcBef>
              <a:spcAft>
                <a:spcPts val="0"/>
              </a:spcAft>
              <a:buNone/>
            </a:pPr>
            <a:r>
              <a:rPr lang="en"/>
              <a:t>b. Are there any chemical or physical hazards such as mislocation of cleaning equipment? </a:t>
            </a:r>
            <a:endParaRPr/>
          </a:p>
          <a:p>
            <a:pPr indent="457200" lvl="0" marL="0" rtl="0" algn="l">
              <a:spcBef>
                <a:spcPts val="0"/>
              </a:spcBef>
              <a:spcAft>
                <a:spcPts val="0"/>
              </a:spcAft>
              <a:buNone/>
            </a:pPr>
            <a:r>
              <a:rPr lang="en"/>
              <a:t>c. Does potable water need to be used and where will the water come from? </a:t>
            </a:r>
            <a:endParaRPr/>
          </a:p>
          <a:p>
            <a:pPr indent="457200" lvl="0" marL="0" rtl="0" algn="l">
              <a:spcBef>
                <a:spcPts val="0"/>
              </a:spcBef>
              <a:spcAft>
                <a:spcPts val="0"/>
              </a:spcAft>
              <a:buNone/>
            </a:pPr>
            <a:r>
              <a:rPr lang="en"/>
              <a:t>d. What hazards may arise if  there is any cross-contamination? </a:t>
            </a:r>
            <a:endParaRPr/>
          </a:p>
          <a:p>
            <a:pPr indent="457200" lvl="0" marL="0" rtl="0" algn="l">
              <a:spcBef>
                <a:spcPts val="0"/>
              </a:spcBef>
              <a:spcAft>
                <a:spcPts val="0"/>
              </a:spcAft>
              <a:buNone/>
            </a:pPr>
            <a:r>
              <a:rPr lang="en"/>
              <a:t>e. Does the food allow for the survival or multiplication of pathogens in storage?</a:t>
            </a:r>
            <a:endParaRPr/>
          </a:p>
          <a:p>
            <a:pPr indent="457200" lvl="0" marL="0" rtl="0" algn="l">
              <a:spcBef>
                <a:spcPts val="0"/>
              </a:spcBef>
              <a:spcAft>
                <a:spcPts val="0"/>
              </a:spcAft>
              <a:buNone/>
            </a:pPr>
            <a:r>
              <a:rPr lang="en"/>
              <a:t>f. Are thermometers being used to ensure consumer safety?</a:t>
            </a:r>
            <a:endParaRPr/>
          </a:p>
          <a:p>
            <a:pPr indent="457200" lvl="0" marL="0" rtl="0" algn="l">
              <a:spcBef>
                <a:spcPts val="0"/>
              </a:spcBef>
              <a:spcAft>
                <a:spcPts val="0"/>
              </a:spcAft>
              <a:buNone/>
            </a:pPr>
            <a:r>
              <a:rPr lang="en"/>
              <a:t>g. Will there be any misconduct in how the food is obtained?</a:t>
            </a:r>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Principles</a:t>
            </a:r>
            <a:endParaRPr/>
          </a:p>
        </p:txBody>
      </p:sp>
      <p:sp>
        <p:nvSpPr>
          <p:cNvPr id="97" name="Google Shape;97;p19"/>
          <p:cNvSpPr txBox="1"/>
          <p:nvPr>
            <p:ph idx="1" type="body"/>
          </p:nvPr>
        </p:nvSpPr>
        <p:spPr>
          <a:xfrm>
            <a:off x="311700" y="1017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Determine Critical Control Points</a:t>
            </a:r>
            <a:endParaRPr/>
          </a:p>
          <a:p>
            <a:pPr indent="0" lvl="0" marL="457200" rtl="0" algn="l">
              <a:spcBef>
                <a:spcPts val="0"/>
              </a:spcBef>
              <a:spcAft>
                <a:spcPts val="0"/>
              </a:spcAft>
              <a:buNone/>
            </a:pPr>
            <a:r>
              <a:rPr lang="en"/>
              <a:t>To prevent bacterial growth the fruit and milk, they will be stored at 32 degrees fahrenheit using a calibrated thermometer in the freezer and refrigerator.</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3. Establish Critical Limits</a:t>
            </a:r>
            <a:endParaRPr/>
          </a:p>
          <a:p>
            <a:pPr indent="0" lvl="0" marL="457200" rtl="0" algn="l">
              <a:spcBef>
                <a:spcPts val="0"/>
              </a:spcBef>
              <a:spcAft>
                <a:spcPts val="0"/>
              </a:spcAft>
              <a:buNone/>
            </a:pPr>
            <a:r>
              <a:rPr lang="en"/>
              <a:t>The fruit will be stored at a low humidity and will not be served past its expiration date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Establish monitoring procedures </a:t>
            </a:r>
            <a:endParaRPr/>
          </a:p>
          <a:p>
            <a:pPr indent="0" lvl="0" marL="457200" rtl="0" algn="l">
              <a:spcBef>
                <a:spcPts val="0"/>
              </a:spcBef>
              <a:spcAft>
                <a:spcPts val="0"/>
              </a:spcAft>
              <a:buNone/>
            </a:pPr>
            <a:r>
              <a:rPr lang="en"/>
              <a:t>Every type of fruit will be tested at the beginning of each shift by the employees to make sure it is being stored at the proper temperature. It will then be recorded on the food temperature chart.</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987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Principles</a:t>
            </a:r>
            <a:endParaRPr/>
          </a:p>
        </p:txBody>
      </p:sp>
      <p:sp>
        <p:nvSpPr>
          <p:cNvPr id="103" name="Google Shape;103;p20"/>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5. Establish Corrective Actions</a:t>
            </a:r>
            <a:endParaRPr sz="1300"/>
          </a:p>
          <a:p>
            <a:pPr indent="0" lvl="0" marL="457200" rtl="0" algn="l">
              <a:spcBef>
                <a:spcPts val="0"/>
              </a:spcBef>
              <a:spcAft>
                <a:spcPts val="0"/>
              </a:spcAft>
              <a:buNone/>
            </a:pPr>
            <a:r>
              <a:rPr lang="en" sz="1300"/>
              <a:t>If the refrigerator temperature is not at the ideal level, then the temperature will be adjusted. If it has been an extended period of time since the temperature was last checked, then the fruit will be discarded. Every time the temperature is taken, it will be recorded on the food temperature chart until the safe temperature is met. </a:t>
            </a:r>
            <a:endParaRPr sz="1300"/>
          </a:p>
          <a:p>
            <a:pPr indent="0" lvl="0" marL="457200" rtl="0" algn="l">
              <a:spcBef>
                <a:spcPts val="0"/>
              </a:spcBef>
              <a:spcAft>
                <a:spcPts val="0"/>
              </a:spcAft>
              <a:buNone/>
            </a:pPr>
            <a:r>
              <a:t/>
            </a:r>
            <a:endParaRPr sz="1300"/>
          </a:p>
          <a:p>
            <a:pPr indent="0" lvl="0" marL="0" rtl="0" algn="l">
              <a:spcBef>
                <a:spcPts val="0"/>
              </a:spcBef>
              <a:spcAft>
                <a:spcPts val="0"/>
              </a:spcAft>
              <a:buNone/>
            </a:pPr>
            <a:r>
              <a:rPr lang="en" sz="1300"/>
              <a:t> 6. Establish verification procedures</a:t>
            </a:r>
            <a:endParaRPr sz="1300"/>
          </a:p>
          <a:p>
            <a:pPr indent="0" lvl="0" marL="457200" rtl="0" algn="l">
              <a:spcBef>
                <a:spcPts val="0"/>
              </a:spcBef>
              <a:spcAft>
                <a:spcPts val="0"/>
              </a:spcAft>
              <a:buNone/>
            </a:pPr>
            <a:r>
              <a:rPr lang="en" sz="1300"/>
              <a:t>At the beginning of each season, the managers and employees will be taught the procedure as part of training. The manager will will review the HACCP and verify that it is functioning properly. At the end of every week, they will check the food temperature sheets to make sure that all food is being served at the proper temperature.</a:t>
            </a:r>
            <a:endParaRPr sz="1300"/>
          </a:p>
          <a:p>
            <a:pPr indent="0" lvl="0" marL="457200" rtl="0" algn="l">
              <a:spcBef>
                <a:spcPts val="0"/>
              </a:spcBef>
              <a:spcAft>
                <a:spcPts val="0"/>
              </a:spcAft>
              <a:buNone/>
            </a:pPr>
            <a:r>
              <a:t/>
            </a:r>
            <a:endParaRPr sz="1300"/>
          </a:p>
          <a:p>
            <a:pPr indent="0" lvl="0" marL="0" rtl="0" algn="l">
              <a:spcBef>
                <a:spcPts val="0"/>
              </a:spcBef>
              <a:spcAft>
                <a:spcPts val="0"/>
              </a:spcAft>
              <a:buNone/>
            </a:pPr>
            <a:r>
              <a:rPr lang="en" sz="1300"/>
              <a:t>7. Establish record-keeping and documentation procedures</a:t>
            </a:r>
            <a:endParaRPr sz="1300"/>
          </a:p>
          <a:p>
            <a:pPr indent="0" lvl="0" marL="457200" rtl="0" algn="l">
              <a:spcBef>
                <a:spcPts val="0"/>
              </a:spcBef>
              <a:spcAft>
                <a:spcPts val="0"/>
              </a:spcAft>
              <a:buNone/>
            </a:pPr>
            <a:r>
              <a:rPr lang="en" sz="1300"/>
              <a:t>The HACCP plan will be posted on the wall of the van so that any employee can review it if needed. It will say what temperature the refrigerator should be as well as how to calibrate and use a thermometer. In the truck we will keep a binder of the food temperature sheet for the week to be stored. At the end of the month, the owners will review each weeks temperature sheet and place the papers in a yearly binder, separated by months. </a:t>
            </a:r>
            <a:endParaRPr sz="1300">
              <a:highlight>
                <a:srgbClr val="FFFFFF"/>
              </a:highlight>
            </a:endParaRPr>
          </a:p>
          <a:p>
            <a:pPr indent="0" lvl="0" marL="0" rtl="0" algn="l">
              <a:spcBef>
                <a:spcPts val="0"/>
              </a:spcBef>
              <a:spcAft>
                <a:spcPts val="1600"/>
              </a:spcAft>
              <a:buNone/>
            </a:pPr>
            <a:r>
              <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Menu </a:t>
            </a:r>
            <a:endParaRPr/>
          </a:p>
        </p:txBody>
      </p:sp>
      <p:sp>
        <p:nvSpPr>
          <p:cNvPr id="109" name="Google Shape;109;p21"/>
          <p:cNvSpPr txBox="1"/>
          <p:nvPr>
            <p:ph idx="1" type="body"/>
          </p:nvPr>
        </p:nvSpPr>
        <p:spPr>
          <a:xfrm>
            <a:off x="311700" y="1152475"/>
            <a:ext cx="4979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Option to make your own bowl or a a signature smoothie</a:t>
            </a:r>
            <a:endParaRPr/>
          </a:p>
          <a:p>
            <a:pPr indent="-342900" lvl="0" marL="457200" rtl="0" algn="l">
              <a:spcBef>
                <a:spcPts val="0"/>
              </a:spcBef>
              <a:spcAft>
                <a:spcPts val="0"/>
              </a:spcAft>
              <a:buSzPts val="1800"/>
              <a:buChar char="★"/>
            </a:pPr>
            <a:r>
              <a:rPr lang="en"/>
              <a:t>All ingredients will be allergen free and </a:t>
            </a:r>
            <a:r>
              <a:rPr lang="en"/>
              <a:t>organically</a:t>
            </a:r>
            <a:r>
              <a:rPr lang="en"/>
              <a:t> sourced inside cal</a:t>
            </a:r>
            <a:r>
              <a:rPr lang="en"/>
              <a:t>ifornia</a:t>
            </a:r>
            <a:endParaRPr/>
          </a:p>
          <a:p>
            <a:pPr indent="-317500" lvl="1" marL="914400" rtl="0" algn="l">
              <a:spcBef>
                <a:spcPts val="0"/>
              </a:spcBef>
              <a:spcAft>
                <a:spcPts val="0"/>
              </a:spcAft>
              <a:buSzPts val="1400"/>
              <a:buChar char="○"/>
            </a:pPr>
            <a:r>
              <a:rPr lang="en" sz="1200"/>
              <a:t>peanuts, dairy, soybean, and eggs</a:t>
            </a:r>
            <a:endParaRPr sz="1200"/>
          </a:p>
          <a:p>
            <a:pPr indent="-342900" lvl="0" marL="457200" rtl="0" algn="l">
              <a:spcBef>
                <a:spcPts val="0"/>
              </a:spcBef>
              <a:spcAft>
                <a:spcPts val="0"/>
              </a:spcAft>
              <a:buSzPts val="1800"/>
              <a:buChar char="★"/>
            </a:pPr>
            <a:r>
              <a:rPr lang="en"/>
              <a:t>$6.00 for signature smoothie + 50¢ for each add-in or topping</a:t>
            </a:r>
            <a:endParaRPr/>
          </a:p>
          <a:p>
            <a:pPr indent="-342900" lvl="0" marL="457200" rtl="0" algn="l">
              <a:spcBef>
                <a:spcPts val="0"/>
              </a:spcBef>
              <a:spcAft>
                <a:spcPts val="0"/>
              </a:spcAft>
              <a:buSzPts val="1800"/>
              <a:buChar char="★"/>
            </a:pPr>
            <a:r>
              <a:rPr lang="en"/>
              <a:t>$8.99 for make your own bowl</a:t>
            </a:r>
            <a:endParaRPr/>
          </a:p>
          <a:p>
            <a:pPr indent="-317500" lvl="1" marL="914400" rtl="0" algn="l">
              <a:spcBef>
                <a:spcPts val="0"/>
              </a:spcBef>
              <a:spcAft>
                <a:spcPts val="0"/>
              </a:spcAft>
              <a:buSzPts val="1400"/>
              <a:buChar char="○"/>
            </a:pPr>
            <a:r>
              <a:rPr lang="en"/>
              <a:t>Choose as much as you would like for add-ins, each topping is 50¢ extra</a:t>
            </a:r>
            <a:endParaRPr/>
          </a:p>
        </p:txBody>
      </p:sp>
      <p:pic>
        <p:nvPicPr>
          <p:cNvPr id="110" name="Google Shape;110;p21"/>
          <p:cNvPicPr preferRelativeResize="0"/>
          <p:nvPr/>
        </p:nvPicPr>
        <p:blipFill>
          <a:blip r:embed="rId3">
            <a:alphaModFix/>
          </a:blip>
          <a:stretch>
            <a:fillRect/>
          </a:stretch>
        </p:blipFill>
        <p:spPr>
          <a:xfrm>
            <a:off x="5404100" y="209550"/>
            <a:ext cx="3638550" cy="472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